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352" r:id="rId3"/>
    <p:sldId id="585" r:id="rId4"/>
    <p:sldId id="589" r:id="rId5"/>
    <p:sldId id="545" r:id="rId6"/>
    <p:sldId id="567" r:id="rId7"/>
    <p:sldId id="510" r:id="rId8"/>
    <p:sldId id="590" r:id="rId9"/>
    <p:sldId id="591" r:id="rId10"/>
    <p:sldId id="34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FFFF"/>
    <a:srgbClr val="FF7E79"/>
    <a:srgbClr val="0096FF"/>
    <a:srgbClr val="FF4F4A"/>
    <a:srgbClr val="005493"/>
    <a:srgbClr val="941100"/>
    <a:srgbClr val="76D6FF"/>
    <a:srgbClr val="E5B1B5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960FF4-494C-463B-9902-B075AA454527}" v="1" dt="2023-02-13T12:11:16.7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テーマ スタイル 1 - アクセント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9"/>
    <p:restoredTop sz="84015"/>
  </p:normalViewPr>
  <p:slideViewPr>
    <p:cSldViewPr snapToGrid="0" snapToObjects="1">
      <p:cViewPr varScale="1">
        <p:scale>
          <a:sx n="53" d="100"/>
          <a:sy n="53" d="100"/>
        </p:scale>
        <p:origin x="165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8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19238901 明石　華実" userId="ee44ca9f-3420-46b6-ae17-14103a5f0a66" providerId="ADAL" clId="{AABCA57A-57F9-7041-916C-985B9AD5EEAD}"/>
    <pc:docChg chg="undo custSel modSld">
      <pc:chgData name="19238901 明石　華実" userId="ee44ca9f-3420-46b6-ae17-14103a5f0a66" providerId="ADAL" clId="{AABCA57A-57F9-7041-916C-985B9AD5EEAD}" dt="2022-06-06T12:15:49.255" v="28" actId="1036"/>
      <pc:docMkLst>
        <pc:docMk/>
      </pc:docMkLst>
      <pc:sldChg chg="modSp mod">
        <pc:chgData name="19238901 明石　華実" userId="ee44ca9f-3420-46b6-ae17-14103a5f0a66" providerId="ADAL" clId="{AABCA57A-57F9-7041-916C-985B9AD5EEAD}" dt="2022-06-06T12:15:49.255" v="28" actId="1036"/>
        <pc:sldMkLst>
          <pc:docMk/>
          <pc:sldMk cId="2723858017" sldId="256"/>
        </pc:sldMkLst>
        <pc:spChg chg="mod">
          <ac:chgData name="19238901 明石　華実" userId="ee44ca9f-3420-46b6-ae17-14103a5f0a66" providerId="ADAL" clId="{AABCA57A-57F9-7041-916C-985B9AD5EEAD}" dt="2022-06-06T12:15:49.255" v="28" actId="1036"/>
          <ac:spMkLst>
            <pc:docMk/>
            <pc:sldMk cId="2723858017" sldId="256"/>
            <ac:spMk id="3" creationId="{6CBE9480-AB26-C34D-84DC-B42F624361AE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6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5CD6-65A6-884F-BFAE-0CD43BA2F985}" type="datetimeFigureOut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73C71-927B-0448-B2BF-188A4E19F9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183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9178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0983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2465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6059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5602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MS Gothic" panose="020B0609070205080204" pitchFamily="49" charset="-128"/>
                <a:ea typeface="MS Gothic" panose="020B0609070205080204" pitchFamily="49" charset="-128"/>
              </a:defRPr>
            </a:lvl1pPr>
          </a:lstStyle>
          <a:p>
            <a:r>
              <a:rPr lang="en-US" altLang="ja-JP" dirty="0"/>
              <a:t>Z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FAD5-AB1B-F042-BA22-1720A04359CB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214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81539-A5D2-4845-9FF7-19437F8662D3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244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5F0E0-AAE9-B946-B73D-E53269FE19D6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1008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7CCF-FA73-F143-907E-E3E88C78631A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3383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89ADC-1146-2743-AEFF-A1983D586F48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35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9B14-DFD5-264F-A7B6-503D2CB01B1B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196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36D2E-E108-FC44-92A8-BA38AB25FE8D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9011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0F69-ACDE-DD4B-A3F6-3A2730C63DD2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301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E291D-382B-134F-A922-6FA8CFFD979E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14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7E005-89B0-A149-84B0-F7C7C3E10DE4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755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6E6B3-0EB7-C94D-8213-18D1483FE737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4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A3BA7-9F7F-BA4B-9C55-D0589F0EC4B8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72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MS Gothic" panose="020B0609070205080204" pitchFamily="49" charset="-128"/>
          <a:ea typeface="MS Gothic" panose="020B0609070205080204" pitchFamily="49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福田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Yeoh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ゼミ</a:t>
            </a:r>
            <a:b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進捗報告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(09/01)</a:t>
            </a:r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CBE9480-AB26-C34D-84DC-B42F62436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254" y="3908347"/>
            <a:ext cx="7133492" cy="2233036"/>
          </a:xfrm>
        </p:spPr>
        <p:txBody>
          <a:bodyPr>
            <a:noAutofit/>
          </a:bodyPr>
          <a:lstStyle/>
          <a:p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佐賀大学　理工学部　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研究室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ja-JP" altLang="en-US" sz="2400"/>
              <a:t>指導教員：	福田 修 教授</a:t>
            </a:r>
          </a:p>
          <a:p>
            <a:r>
              <a:rPr lang="ja-JP" altLang="en-US"/>
              <a:t>			</a:t>
            </a:r>
            <a:r>
              <a:rPr lang="en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ja-JP" altLang="en-US"/>
          </a:p>
        </p:txBody>
      </p:sp>
      <p:sp>
        <p:nvSpPr>
          <p:cNvPr id="7" name="スライド番号プレースホルダー 2">
            <a:extLst>
              <a:ext uri="{FF2B5EF4-FFF2-40B4-BE49-F238E27FC236}">
                <a16:creationId xmlns:a16="http://schemas.microsoft.com/office/drawing/2014/main" id="{3DC9F5C9-154A-CE9A-4BA5-0F55C76FE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3858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773238"/>
            <a:ext cx="7772400" cy="1655762"/>
          </a:xfrm>
        </p:spPr>
        <p:txBody>
          <a:bodyPr>
            <a:normAutofit/>
          </a:bodyPr>
          <a:lstStyle/>
          <a:p>
            <a:r>
              <a:rPr lang="ja-JP" altLang="en-US" sz="4000"/>
              <a:t>ご清聴ありがとうございました．</a:t>
            </a:r>
            <a:endParaRPr kumimoji="1" lang="ja-JP" altLang="en-US" sz="400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6652D87-1EB3-EB4A-8BAA-44076728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71707" y="6481000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D51EAFF-0D65-857D-B7A0-F6F8BE628E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590" y="3844419"/>
            <a:ext cx="7710817" cy="2233036"/>
          </a:xfrm>
        </p:spPr>
        <p:txBody>
          <a:bodyPr>
            <a:noAutofit/>
          </a:bodyPr>
          <a:lstStyle/>
          <a:p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佐賀大学　理工学部　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理工学科</a:t>
            </a:r>
            <a:endParaRPr kumimoji="1"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知能情報システムコース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/>
              <a:t>指導教員：福田 修 教授</a:t>
            </a:r>
            <a:r>
              <a:rPr lang="en-US" altLang="ja-JP" dirty="0"/>
              <a:t>, </a:t>
            </a:r>
            <a:r>
              <a:rPr lang="en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1902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656243" y="576164"/>
            <a:ext cx="7831513" cy="1077218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感情表現に基づく人とロボットの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インタラクションの設計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B8607B1-F0BD-5542-8A92-C74CD55AFD22}"/>
              </a:ext>
            </a:extLst>
          </p:cNvPr>
          <p:cNvSpPr txBox="1"/>
          <p:nvPr/>
        </p:nvSpPr>
        <p:spPr>
          <a:xfrm>
            <a:off x="397836" y="4104524"/>
            <a:ext cx="1781293" cy="71508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sz="360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Action</a:t>
            </a:r>
            <a:endParaRPr kumimoji="1" lang="ja-JP" altLang="en-US" sz="360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2A6A7D5A-DCE0-F54E-83B1-7C09D913CD75}"/>
              </a:ext>
            </a:extLst>
          </p:cNvPr>
          <p:cNvSpPr txBox="1"/>
          <p:nvPr/>
        </p:nvSpPr>
        <p:spPr>
          <a:xfrm>
            <a:off x="4910450" y="4090118"/>
            <a:ext cx="1971307" cy="715089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sz="360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Check</a:t>
            </a:r>
            <a:endParaRPr kumimoji="1" lang="ja-JP" altLang="en-US" sz="360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ECBD6E86-366A-8840-9236-D1BD63303241}"/>
              </a:ext>
            </a:extLst>
          </p:cNvPr>
          <p:cNvGrpSpPr/>
          <p:nvPr/>
        </p:nvGrpSpPr>
        <p:grpSpPr>
          <a:xfrm>
            <a:off x="4341465" y="2835673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61" name="右矢印 60">
              <a:extLst>
                <a:ext uri="{FF2B5EF4-FFF2-40B4-BE49-F238E27FC236}">
                  <a16:creationId xmlns:a16="http://schemas.microsoft.com/office/drawing/2014/main" id="{58C9497A-28E7-4B49-B211-D1309D08F356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2" name="右矢印 4">
              <a:extLst>
                <a:ext uri="{FF2B5EF4-FFF2-40B4-BE49-F238E27FC236}">
                  <a16:creationId xmlns:a16="http://schemas.microsoft.com/office/drawing/2014/main" id="{287AA799-9619-CF4E-BFB6-F50BBE414D17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21178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3EB645B3-DACE-E048-A35F-74316C0A7933}"/>
              </a:ext>
            </a:extLst>
          </p:cNvPr>
          <p:cNvGrpSpPr/>
          <p:nvPr/>
        </p:nvGrpSpPr>
        <p:grpSpPr>
          <a:xfrm rot="5400000">
            <a:off x="6600741" y="4029377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66" name="右矢印 65">
              <a:extLst>
                <a:ext uri="{FF2B5EF4-FFF2-40B4-BE49-F238E27FC236}">
                  <a16:creationId xmlns:a16="http://schemas.microsoft.com/office/drawing/2014/main" id="{29B0873C-A632-D344-BF7A-9F4088C73FD1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右矢印 4">
              <a:extLst>
                <a:ext uri="{FF2B5EF4-FFF2-40B4-BE49-F238E27FC236}">
                  <a16:creationId xmlns:a16="http://schemas.microsoft.com/office/drawing/2014/main" id="{D152F7CD-95B9-824D-B752-22A34CFBC2B7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3357DF31-0A64-6045-8D48-73FC0D2956E1}"/>
              </a:ext>
            </a:extLst>
          </p:cNvPr>
          <p:cNvGrpSpPr/>
          <p:nvPr/>
        </p:nvGrpSpPr>
        <p:grpSpPr>
          <a:xfrm rot="10800000">
            <a:off x="4341465" y="5254115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72" name="右矢印 71">
              <a:extLst>
                <a:ext uri="{FF2B5EF4-FFF2-40B4-BE49-F238E27FC236}">
                  <a16:creationId xmlns:a16="http://schemas.microsoft.com/office/drawing/2014/main" id="{15874E57-F355-934A-B8EB-658982059CBF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3" name="右矢印 4">
              <a:extLst>
                <a:ext uri="{FF2B5EF4-FFF2-40B4-BE49-F238E27FC236}">
                  <a16:creationId xmlns:a16="http://schemas.microsoft.com/office/drawing/2014/main" id="{A8704AD1-41F7-5A47-95F4-84D0CCA53FC4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9FCD98D5-1ABE-F04E-957E-BAEA627D69FB}"/>
              </a:ext>
            </a:extLst>
          </p:cNvPr>
          <p:cNvGrpSpPr/>
          <p:nvPr/>
        </p:nvGrpSpPr>
        <p:grpSpPr>
          <a:xfrm>
            <a:off x="397835" y="1681232"/>
            <a:ext cx="3823850" cy="2332751"/>
            <a:chOff x="397835" y="1675295"/>
            <a:chExt cx="3823850" cy="2332751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397835" y="1675295"/>
              <a:ext cx="1092525" cy="71508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ja-JP" sz="3600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360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角丸四角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2271400"/>
              <a:ext cx="3740725" cy="1736646"/>
            </a:xfrm>
            <a:prstGeom prst="roundRect">
              <a:avLst/>
            </a:prstGeom>
            <a:noFill/>
            <a:ln w="5715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B4C935B-E323-5342-B30D-24D88CB2BB90}"/>
              </a:ext>
            </a:extLst>
          </p:cNvPr>
          <p:cNvSpPr txBox="1"/>
          <p:nvPr/>
        </p:nvSpPr>
        <p:spPr>
          <a:xfrm>
            <a:off x="597125" y="2539009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・発表練習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0E38EA2C-DDBB-AB4B-A014-F13F47DAB7C2}"/>
              </a:ext>
            </a:extLst>
          </p:cNvPr>
          <p:cNvSpPr txBox="1"/>
          <p:nvPr/>
        </p:nvSpPr>
        <p:spPr>
          <a:xfrm>
            <a:off x="597125" y="4964488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予稿執筆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・感情推定要素の追加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・ロボット制御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AB8DEA6-2385-A648-984C-1B295C377F82}"/>
              </a:ext>
            </a:extLst>
          </p:cNvPr>
          <p:cNvGrpSpPr/>
          <p:nvPr/>
        </p:nvGrpSpPr>
        <p:grpSpPr>
          <a:xfrm>
            <a:off x="4910450" y="1692984"/>
            <a:ext cx="3829789" cy="2309246"/>
            <a:chOff x="4910450" y="1675294"/>
            <a:chExt cx="3829789" cy="2309246"/>
          </a:xfrm>
        </p:grpSpPr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5F0773E8-9DC1-E340-9CBF-4DE388D6C774}"/>
                </a:ext>
              </a:extLst>
            </p:cNvPr>
            <p:cNvSpPr txBox="1"/>
            <p:nvPr/>
          </p:nvSpPr>
          <p:spPr>
            <a:xfrm>
              <a:off x="4910450" y="1675294"/>
              <a:ext cx="813462" cy="71508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ja-JP" sz="3600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Do</a:t>
              </a:r>
              <a:endParaRPr kumimoji="1" lang="ja-JP" altLang="en-US" sz="360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角丸四角形 31">
              <a:extLst>
                <a:ext uri="{FF2B5EF4-FFF2-40B4-BE49-F238E27FC236}">
                  <a16:creationId xmlns:a16="http://schemas.microsoft.com/office/drawing/2014/main" id="{28543987-0570-7547-9367-AA903B45CE2F}"/>
                </a:ext>
              </a:extLst>
            </p:cNvPr>
            <p:cNvSpPr/>
            <p:nvPr/>
          </p:nvSpPr>
          <p:spPr>
            <a:xfrm>
              <a:off x="4999514" y="2247894"/>
              <a:ext cx="3740725" cy="1736646"/>
            </a:xfrm>
            <a:prstGeom prst="roundRect">
              <a:avLst/>
            </a:prstGeom>
            <a:noFill/>
            <a:ln w="5715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43" name="角丸四角形 42">
            <a:extLst>
              <a:ext uri="{FF2B5EF4-FFF2-40B4-BE49-F238E27FC236}">
                <a16:creationId xmlns:a16="http://schemas.microsoft.com/office/drawing/2014/main" id="{7B5E158C-A51E-A04E-8897-168230B50F6D}"/>
              </a:ext>
            </a:extLst>
          </p:cNvPr>
          <p:cNvSpPr/>
          <p:nvPr/>
        </p:nvSpPr>
        <p:spPr>
          <a:xfrm>
            <a:off x="4999514" y="4683702"/>
            <a:ext cx="3740725" cy="1736646"/>
          </a:xfrm>
          <a:prstGeom prst="roundRect">
            <a:avLst/>
          </a:prstGeom>
          <a:noFill/>
          <a:ln w="571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ja-JP" dirty="0"/>
              <a:t>20211112_akashi.pptx20211112_akashi.pptx</a:t>
            </a:r>
            <a:endParaRPr kumimoji="1" lang="ja-JP" altLang="en-US"/>
          </a:p>
        </p:txBody>
      </p:sp>
      <p:sp>
        <p:nvSpPr>
          <p:cNvPr id="44" name="角丸四角形 43">
            <a:extLst>
              <a:ext uri="{FF2B5EF4-FFF2-40B4-BE49-F238E27FC236}">
                <a16:creationId xmlns:a16="http://schemas.microsoft.com/office/drawing/2014/main" id="{2308E374-0D61-1E40-8AC3-E4011368474E}"/>
              </a:ext>
            </a:extLst>
          </p:cNvPr>
          <p:cNvSpPr/>
          <p:nvPr/>
        </p:nvSpPr>
        <p:spPr>
          <a:xfrm>
            <a:off x="480960" y="4696330"/>
            <a:ext cx="3740725" cy="1736646"/>
          </a:xfrm>
          <a:prstGeom prst="roundRect">
            <a:avLst/>
          </a:prstGeom>
          <a:noFill/>
          <a:ln w="571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704DD83C-9EB3-0C4F-8B03-767561617AF8}"/>
              </a:ext>
            </a:extLst>
          </p:cNvPr>
          <p:cNvSpPr txBox="1"/>
          <p:nvPr/>
        </p:nvSpPr>
        <p:spPr>
          <a:xfrm>
            <a:off x="5117085" y="2346138"/>
            <a:ext cx="34962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・サーベイ</a:t>
            </a:r>
            <a:endParaRPr kumimoji="1" lang="en-US" altLang="ja-JP" sz="2400" dirty="0"/>
          </a:p>
          <a:p>
            <a:r>
              <a:rPr kumimoji="1" lang="ja-JP" altLang="en-US" sz="2400"/>
              <a:t>・スライド作成</a:t>
            </a:r>
            <a:r>
              <a:rPr kumimoji="1" lang="en-US" altLang="ja-JP" sz="2400" dirty="0"/>
              <a:t>/</a:t>
            </a:r>
            <a:r>
              <a:rPr kumimoji="1" lang="ja-JP" altLang="en-US" sz="2400"/>
              <a:t>修正</a:t>
            </a:r>
            <a:endParaRPr kumimoji="1" lang="en-US" altLang="ja-JP" sz="2400" dirty="0"/>
          </a:p>
          <a:p>
            <a:r>
              <a:rPr kumimoji="1" lang="ja-JP" altLang="en-US" sz="2400"/>
              <a:t>・実験</a:t>
            </a:r>
            <a:endParaRPr kumimoji="1" lang="en-US" altLang="ja-JP" sz="2400" dirty="0"/>
          </a:p>
          <a:p>
            <a:r>
              <a:rPr kumimoji="1" lang="ja-JP" altLang="en-US" sz="2400"/>
              <a:t>・アンケート集計</a:t>
            </a:r>
            <a:endParaRPr kumimoji="1" lang="en-US" altLang="ja-JP" sz="2400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B71B46BB-A077-B644-9537-2F04772973B6}"/>
              </a:ext>
            </a:extLst>
          </p:cNvPr>
          <p:cNvSpPr txBox="1"/>
          <p:nvPr/>
        </p:nvSpPr>
        <p:spPr>
          <a:xfrm>
            <a:off x="5117085" y="4952394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・質疑応答が難しかった．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・実験の結果が，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想像外だった．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4AA74129-1965-59FC-59D1-F1AD2F412E2A}"/>
              </a:ext>
            </a:extLst>
          </p:cNvPr>
          <p:cNvSpPr/>
          <p:nvPr/>
        </p:nvSpPr>
        <p:spPr>
          <a:xfrm>
            <a:off x="656243" y="63570"/>
            <a:ext cx="1579792" cy="523055"/>
          </a:xfrm>
          <a:prstGeom prst="rect">
            <a:avLst/>
          </a:prstGeom>
          <a:solidFill>
            <a:schemeClr val="tx2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/>
              <a:t>テーマ</a:t>
            </a:r>
            <a:endParaRPr kumimoji="1" lang="en-US" altLang="ja-JP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003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15344AE-3094-5A61-A081-27F6828E6052}"/>
              </a:ext>
            </a:extLst>
          </p:cNvPr>
          <p:cNvSpPr/>
          <p:nvPr/>
        </p:nvSpPr>
        <p:spPr>
          <a:xfrm>
            <a:off x="310718" y="935124"/>
            <a:ext cx="102381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/>
              <a:t>条件</a:t>
            </a:r>
            <a:endParaRPr kumimoji="1" lang="en-US" altLang="ja-JP" sz="2400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5E474BD-6573-79A5-BC87-1A7CC04197FE}"/>
              </a:ext>
            </a:extLst>
          </p:cNvPr>
          <p:cNvSpPr/>
          <p:nvPr/>
        </p:nvSpPr>
        <p:spPr>
          <a:xfrm>
            <a:off x="310718" y="2379484"/>
            <a:ext cx="102381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/>
              <a:t>環境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00766" y="6484843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BA15630-372E-EB1F-FDAD-173B01105198}"/>
              </a:ext>
            </a:extLst>
          </p:cNvPr>
          <p:cNvSpPr txBox="1"/>
          <p:nvPr/>
        </p:nvSpPr>
        <p:spPr>
          <a:xfrm>
            <a:off x="1475427" y="936382"/>
            <a:ext cx="66111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代男女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名．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r>
              <a:rPr kumimoji="1" lang="ja-JP" altLang="en-US" sz="2400"/>
              <a:t>動画を視聴し，感情を推定してもらう．</a:t>
            </a:r>
            <a:endParaRPr kumimoji="1" lang="en-US" altLang="ja-JP" sz="2400" dirty="0"/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動画は計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72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個．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04D7DC7-0273-0B4E-B234-C6C1092BD6F8}"/>
              </a:ext>
            </a:extLst>
          </p:cNvPr>
          <p:cNvSpPr txBox="1"/>
          <p:nvPr/>
        </p:nvSpPr>
        <p:spPr>
          <a:xfrm>
            <a:off x="238967" y="452954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なし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18AB0D3-C5F5-D241-89E9-355E9D70624A}"/>
              </a:ext>
            </a:extLst>
          </p:cNvPr>
          <p:cNvSpPr txBox="1"/>
          <p:nvPr/>
        </p:nvSpPr>
        <p:spPr>
          <a:xfrm>
            <a:off x="3200580" y="452954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鏡</a:t>
            </a:r>
            <a:r>
              <a:rPr kumimoji="1" lang="en-US" altLang="ja-JP" dirty="0"/>
              <a:t> &amp; </a:t>
            </a:r>
            <a:r>
              <a:rPr kumimoji="1" lang="ja-JP" altLang="en-US"/>
              <a:t>見本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3C6392B-61BD-AB10-C304-DF44ADFB693B}"/>
              </a:ext>
            </a:extLst>
          </p:cNvPr>
          <p:cNvSpPr txBox="1"/>
          <p:nvPr/>
        </p:nvSpPr>
        <p:spPr>
          <a:xfrm>
            <a:off x="6133539" y="4529540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鏡</a:t>
            </a:r>
            <a:r>
              <a:rPr kumimoji="1" lang="en-US" altLang="ja-JP" dirty="0"/>
              <a:t> &amp; </a:t>
            </a:r>
            <a:r>
              <a:rPr kumimoji="1" lang="ja-JP" altLang="en-US"/>
              <a:t>見本</a:t>
            </a:r>
            <a:r>
              <a:rPr kumimoji="1" lang="en-US" altLang="ja-JP" dirty="0"/>
              <a:t> &amp;</a:t>
            </a:r>
            <a:r>
              <a:rPr kumimoji="1" lang="ja-JP" altLang="en-US"/>
              <a:t>認識結果</a:t>
            </a:r>
          </a:p>
        </p:txBody>
      </p:sp>
      <p:graphicFrame>
        <p:nvGraphicFramePr>
          <p:cNvPr id="19" name="表 19">
            <a:extLst>
              <a:ext uri="{FF2B5EF4-FFF2-40B4-BE49-F238E27FC236}">
                <a16:creationId xmlns:a16="http://schemas.microsoft.com/office/drawing/2014/main" id="{89F245C5-2933-EE02-A970-D00ABE18E5F4}"/>
              </a:ext>
            </a:extLst>
          </p:cNvPr>
          <p:cNvGraphicFramePr>
            <a:graphicFrameLocks noGrp="1"/>
          </p:cNvGraphicFramePr>
          <p:nvPr/>
        </p:nvGraphicFramePr>
        <p:xfrm>
          <a:off x="1475427" y="2380316"/>
          <a:ext cx="7421745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8964">
                  <a:extLst>
                    <a:ext uri="{9D8B030D-6E8A-4147-A177-3AD203B41FA5}">
                      <a16:colId xmlns:a16="http://schemas.microsoft.com/office/drawing/2014/main" val="1025633752"/>
                    </a:ext>
                  </a:extLst>
                </a:gridCol>
                <a:gridCol w="4802781">
                  <a:extLst>
                    <a:ext uri="{9D8B030D-6E8A-4147-A177-3AD203B41FA5}">
                      <a16:colId xmlns:a16="http://schemas.microsoft.com/office/drawing/2014/main" val="15284170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認識結果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リアルタイムで結果をフィードバック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840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鏡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被験者が自身の顔を確認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891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見本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種類の典型的な表情が提示される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5654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なし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フィードバックを行わない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6091480"/>
                  </a:ext>
                </a:extLst>
              </a:tr>
            </a:tbl>
          </a:graphicData>
        </a:graphic>
      </p:graphicFrame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7E7BD5D-9A94-4B43-B2E7-6A79F717144B}"/>
              </a:ext>
            </a:extLst>
          </p:cNvPr>
          <p:cNvSpPr/>
          <p:nvPr/>
        </p:nvSpPr>
        <p:spPr>
          <a:xfrm>
            <a:off x="147666" y="801726"/>
            <a:ext cx="8761030" cy="1246379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5D40E744-5039-7AA8-F1C9-17AABBB4624E}"/>
              </a:ext>
            </a:extLst>
          </p:cNvPr>
          <p:cNvSpPr/>
          <p:nvPr/>
        </p:nvSpPr>
        <p:spPr>
          <a:xfrm>
            <a:off x="274590" y="2235590"/>
            <a:ext cx="8761030" cy="2305364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53D2EBC-F093-68C8-5589-34F3C10E6BD3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2F53DE3-C39E-FF73-500C-322809A71A1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検証実験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3799674-5DC2-415F-E221-34A0BE2D8AC7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489EE07C-3ABA-5C9D-7F73-60BEF9EE3E37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図 22">
            <a:extLst>
              <a:ext uri="{FF2B5EF4-FFF2-40B4-BE49-F238E27FC236}">
                <a16:creationId xmlns:a16="http://schemas.microsoft.com/office/drawing/2014/main" id="{8B10B7AE-B283-B46A-0A5C-EBBBD159436B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2697" y="4902429"/>
            <a:ext cx="2772000" cy="1944000"/>
          </a:xfrm>
          <a:prstGeom prst="rect">
            <a:avLst/>
          </a:prstGeom>
        </p:spPr>
      </p:pic>
      <p:pic>
        <p:nvPicPr>
          <p:cNvPr id="57" name="図 56">
            <a:extLst>
              <a:ext uri="{FF2B5EF4-FFF2-40B4-BE49-F238E27FC236}">
                <a16:creationId xmlns:a16="http://schemas.microsoft.com/office/drawing/2014/main" id="{1F0C83F4-8E59-F139-CCEB-04108AF25D59}"/>
              </a:ext>
            </a:extLst>
          </p:cNvPr>
          <p:cNvPicPr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00580" y="4902429"/>
            <a:ext cx="2772000" cy="1944000"/>
          </a:xfrm>
          <a:prstGeom prst="rect">
            <a:avLst/>
          </a:prstGeom>
        </p:spPr>
      </p:pic>
      <p:pic>
        <p:nvPicPr>
          <p:cNvPr id="85" name="図 84">
            <a:extLst>
              <a:ext uri="{FF2B5EF4-FFF2-40B4-BE49-F238E27FC236}">
                <a16:creationId xmlns:a16="http://schemas.microsoft.com/office/drawing/2014/main" id="{545C0E47-A511-9B11-08F4-50C9C38D6D52}"/>
              </a:ext>
            </a:extLst>
          </p:cNvPr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463" y="4902429"/>
            <a:ext cx="2772000" cy="19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677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3" grpId="0" animBg="1"/>
      <p:bldP spid="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角丸四角形 7">
            <a:extLst>
              <a:ext uri="{FF2B5EF4-FFF2-40B4-BE49-F238E27FC236}">
                <a16:creationId xmlns:a16="http://schemas.microsoft.com/office/drawing/2014/main" id="{35CBA921-C780-5183-60DC-4313B41DD38B}"/>
              </a:ext>
            </a:extLst>
          </p:cNvPr>
          <p:cNvSpPr/>
          <p:nvPr/>
        </p:nvSpPr>
        <p:spPr>
          <a:xfrm>
            <a:off x="3928020" y="672056"/>
            <a:ext cx="5130003" cy="1291879"/>
          </a:xfrm>
          <a:prstGeom prst="roundRect">
            <a:avLst>
              <a:gd name="adj" fmla="val 0"/>
            </a:avLst>
          </a:prstGeom>
          <a:solidFill>
            <a:srgbClr val="DFE5F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382344AB-7C67-B77C-6D42-6D2B6146C3E6}"/>
              </a:ext>
            </a:extLst>
          </p:cNvPr>
          <p:cNvSpPr/>
          <p:nvPr/>
        </p:nvSpPr>
        <p:spPr>
          <a:xfrm>
            <a:off x="3928020" y="673531"/>
            <a:ext cx="1008328" cy="41756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手順</a:t>
            </a:r>
            <a:endParaRPr kumimoji="1" lang="en-US" altLang="ja-JP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1408066A-4BE6-6AE4-79B9-D0DDA2132B8B}"/>
              </a:ext>
            </a:extLst>
          </p:cNvPr>
          <p:cNvSpPr/>
          <p:nvPr/>
        </p:nvSpPr>
        <p:spPr>
          <a:xfrm>
            <a:off x="85977" y="680705"/>
            <a:ext cx="3655916" cy="1283230"/>
          </a:xfrm>
          <a:prstGeom prst="roundRect">
            <a:avLst>
              <a:gd name="adj" fmla="val 0"/>
            </a:avLst>
          </a:prstGeom>
          <a:solidFill>
            <a:srgbClr val="DFE5F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0759D33A-39B1-E466-0A2E-5740C0ECA916}"/>
              </a:ext>
            </a:extLst>
          </p:cNvPr>
          <p:cNvSpPr/>
          <p:nvPr/>
        </p:nvSpPr>
        <p:spPr>
          <a:xfrm>
            <a:off x="87783" y="1089619"/>
            <a:ext cx="3655916" cy="860494"/>
          </a:xfrm>
          <a:prstGeom prst="roundRect">
            <a:avLst>
              <a:gd name="adj" fmla="val 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フィードバックなし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2292190" y="4989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07BBD5F-FBDC-B09A-8F1B-176B846919B1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CD6E7D6-E84E-67DA-860E-FC1298D94275}"/>
              </a:ext>
            </a:extLst>
          </p:cNvPr>
          <p:cNvSpPr txBox="1"/>
          <p:nvPr/>
        </p:nvSpPr>
        <p:spPr>
          <a:xfrm>
            <a:off x="546022" y="-11986"/>
            <a:ext cx="5232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動画撮影環境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なし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3CE8865-2251-0464-502D-6CC4D3138D1B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AF593823-D836-400B-350F-207E1C5DCF99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3B0100D5-DCC8-3DBA-1CDB-ECF1EA5FD739}"/>
              </a:ext>
            </a:extLst>
          </p:cNvPr>
          <p:cNvGrpSpPr/>
          <p:nvPr/>
        </p:nvGrpSpPr>
        <p:grpSpPr>
          <a:xfrm>
            <a:off x="253075" y="1965239"/>
            <a:ext cx="4257312" cy="4517055"/>
            <a:chOff x="253075" y="1937041"/>
            <a:chExt cx="4257312" cy="4517055"/>
          </a:xfrm>
        </p:grpSpPr>
        <p:grpSp>
          <p:nvGrpSpPr>
            <p:cNvPr id="39" name="グループ化 38">
              <a:extLst>
                <a:ext uri="{FF2B5EF4-FFF2-40B4-BE49-F238E27FC236}">
                  <a16:creationId xmlns:a16="http://schemas.microsoft.com/office/drawing/2014/main" id="{3DCAEE5B-D227-26CB-94C1-83E6EDF02E1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58783" y="2390946"/>
              <a:ext cx="4251604" cy="4063150"/>
              <a:chOff x="1318154" y="1942570"/>
              <a:chExt cx="5005684" cy="4783806"/>
            </a:xfrm>
          </p:grpSpPr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5880CB18-C290-8D81-5AAF-2EC991D9F71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318154" y="1942570"/>
                <a:ext cx="5005684" cy="4783806"/>
                <a:chOff x="-1630959" y="-143159"/>
                <a:chExt cx="6211182" cy="5510596"/>
              </a:xfrm>
            </p:grpSpPr>
            <p:pic>
              <p:nvPicPr>
                <p:cNvPr id="44" name="図 43">
                  <a:extLst>
                    <a:ext uri="{FF2B5EF4-FFF2-40B4-BE49-F238E27FC236}">
                      <a16:creationId xmlns:a16="http://schemas.microsoft.com/office/drawing/2014/main" id="{8DE1CFE6-4982-A384-114C-DD0D249A50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-1630959" y="110636"/>
                  <a:ext cx="6211182" cy="5256801"/>
                </a:xfrm>
                <a:prstGeom prst="rect">
                  <a:avLst/>
                </a:prstGeom>
              </p:spPr>
            </p:pic>
            <p:grpSp>
              <p:nvGrpSpPr>
                <p:cNvPr id="45" name="グループ化 44">
                  <a:extLst>
                    <a:ext uri="{FF2B5EF4-FFF2-40B4-BE49-F238E27FC236}">
                      <a16:creationId xmlns:a16="http://schemas.microsoft.com/office/drawing/2014/main" id="{B79EA9C4-A408-FF74-8D59-1BD87127E77D}"/>
                    </a:ext>
                  </a:extLst>
                </p:cNvPr>
                <p:cNvGrpSpPr/>
                <p:nvPr/>
              </p:nvGrpSpPr>
              <p:grpSpPr>
                <a:xfrm>
                  <a:off x="-942993" y="-143159"/>
                  <a:ext cx="3906764" cy="1121097"/>
                  <a:chOff x="7251220" y="282934"/>
                  <a:chExt cx="3906764" cy="1121097"/>
                </a:xfrm>
              </p:grpSpPr>
              <p:sp>
                <p:nvSpPr>
                  <p:cNvPr id="46" name="テキスト ボックス 45">
                    <a:extLst>
                      <a:ext uri="{FF2B5EF4-FFF2-40B4-BE49-F238E27FC236}">
                        <a16:creationId xmlns:a16="http://schemas.microsoft.com/office/drawing/2014/main" id="{8F97657F-887E-37AB-D53A-F3531B890C4A}"/>
                      </a:ext>
                    </a:extLst>
                  </p:cNvPr>
                  <p:cNvSpPr txBox="1"/>
                  <p:nvPr/>
                </p:nvSpPr>
                <p:spPr>
                  <a:xfrm>
                    <a:off x="7251220" y="282934"/>
                    <a:ext cx="1951242" cy="599737"/>
                  </a:xfrm>
                  <a:prstGeom prst="rect">
                    <a:avLst/>
                  </a:prstGeom>
                  <a:solidFill>
                    <a:srgbClr val="FFFFFF">
                      <a:alpha val="80000"/>
                    </a:srgbClr>
                  </a:solidFill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ja-JP" sz="24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Camera</a:t>
                    </a:r>
                    <a:endParaRPr kumimoji="1" lang="ja-JP" altLang="en-US" sz="2400" u="sng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7" name="テキスト ボックス 46">
                    <a:extLst>
                      <a:ext uri="{FF2B5EF4-FFF2-40B4-BE49-F238E27FC236}">
                        <a16:creationId xmlns:a16="http://schemas.microsoft.com/office/drawing/2014/main" id="{A5E7E664-B72F-CE6B-E66E-1B068992354F}"/>
                      </a:ext>
                    </a:extLst>
                  </p:cNvPr>
                  <p:cNvSpPr txBox="1"/>
                  <p:nvPr/>
                </p:nvSpPr>
                <p:spPr>
                  <a:xfrm>
                    <a:off x="10085996" y="804294"/>
                    <a:ext cx="1071988" cy="599737"/>
                  </a:xfrm>
                  <a:prstGeom prst="rect">
                    <a:avLst/>
                  </a:prstGeom>
                  <a:solidFill>
                    <a:srgbClr val="FFFFFF">
                      <a:alpha val="80000"/>
                    </a:srgbClr>
                  </a:solidFill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ja-JP" sz="24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PC</a:t>
                    </a:r>
                    <a:endParaRPr kumimoji="1" lang="ja-JP" altLang="en-US" sz="2400" u="sng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sp>
            <p:nvSpPr>
              <p:cNvPr id="42" name="テキスト ボックス 41">
                <a:extLst>
                  <a:ext uri="{FF2B5EF4-FFF2-40B4-BE49-F238E27FC236}">
                    <a16:creationId xmlns:a16="http://schemas.microsoft.com/office/drawing/2014/main" id="{220E15AC-7064-1965-5D40-14EB8A440974}"/>
                  </a:ext>
                </a:extLst>
              </p:cNvPr>
              <p:cNvSpPr txBox="1"/>
              <p:nvPr/>
            </p:nvSpPr>
            <p:spPr>
              <a:xfrm>
                <a:off x="2292190" y="4297729"/>
                <a:ext cx="1864944" cy="521337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Emotion</a:t>
                </a:r>
                <a:endParaRPr kumimoji="1" lang="ja-JP" altLang="en-US" sz="2400" u="sng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D4168318-C3D7-3C28-4633-FD5B8448A8B3}"/>
                </a:ext>
              </a:extLst>
            </p:cNvPr>
            <p:cNvSpPr txBox="1"/>
            <p:nvPr/>
          </p:nvSpPr>
          <p:spPr>
            <a:xfrm>
              <a:off x="253075" y="193704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実験風景</a:t>
              </a:r>
            </a:p>
          </p:txBody>
        </p:sp>
      </p:grp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6DBEBCE-AF17-ACBC-338B-789BFFCB5F45}"/>
              </a:ext>
            </a:extLst>
          </p:cNvPr>
          <p:cNvSpPr txBox="1"/>
          <p:nvPr/>
        </p:nvSpPr>
        <p:spPr>
          <a:xfrm>
            <a:off x="4592936" y="1990829"/>
            <a:ext cx="106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認識率</a:t>
            </a:r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74A0F7B6-C94A-3D4A-233A-BC40F722EB29}"/>
              </a:ext>
            </a:extLst>
          </p:cNvPr>
          <p:cNvSpPr/>
          <p:nvPr/>
        </p:nvSpPr>
        <p:spPr>
          <a:xfrm>
            <a:off x="5472842" y="1176165"/>
            <a:ext cx="2151276" cy="675022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感情表現</a:t>
            </a:r>
            <a:endParaRPr kumimoji="1" lang="en-US" altLang="ja-JP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BA3FBCB6-7E2E-8B47-B838-D90D55F71A94}"/>
              </a:ext>
            </a:extLst>
          </p:cNvPr>
          <p:cNvSpPr/>
          <p:nvPr/>
        </p:nvSpPr>
        <p:spPr>
          <a:xfrm>
            <a:off x="84171" y="683724"/>
            <a:ext cx="944878" cy="41756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環境</a:t>
            </a:r>
            <a:endParaRPr kumimoji="1" lang="en-US" altLang="ja-JP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88E36A1D-270F-FFCD-016B-43C3F47C1B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3615" y="2334571"/>
            <a:ext cx="4251604" cy="4192187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23BC0ED-241B-A47C-9CB1-996461C92B4C}"/>
              </a:ext>
            </a:extLst>
          </p:cNvPr>
          <p:cNvSpPr/>
          <p:nvPr/>
        </p:nvSpPr>
        <p:spPr>
          <a:xfrm>
            <a:off x="5979727" y="2268765"/>
            <a:ext cx="3078297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62.5%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82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角丸四角形 26">
            <a:extLst>
              <a:ext uri="{FF2B5EF4-FFF2-40B4-BE49-F238E27FC236}">
                <a16:creationId xmlns:a16="http://schemas.microsoft.com/office/drawing/2014/main" id="{18EED289-C889-D23B-47F1-2150BF53BDD3}"/>
              </a:ext>
            </a:extLst>
          </p:cNvPr>
          <p:cNvSpPr/>
          <p:nvPr/>
        </p:nvSpPr>
        <p:spPr>
          <a:xfrm>
            <a:off x="85977" y="680705"/>
            <a:ext cx="3655916" cy="1283230"/>
          </a:xfrm>
          <a:prstGeom prst="roundRect">
            <a:avLst>
              <a:gd name="adj" fmla="val 0"/>
            </a:avLst>
          </a:prstGeom>
          <a:solidFill>
            <a:srgbClr val="DFE5F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角丸四角形 27">
            <a:extLst>
              <a:ext uri="{FF2B5EF4-FFF2-40B4-BE49-F238E27FC236}">
                <a16:creationId xmlns:a16="http://schemas.microsoft.com/office/drawing/2014/main" id="{3D38D6B1-C5A2-A4D7-E41E-F6BC5E1698A9}"/>
              </a:ext>
            </a:extLst>
          </p:cNvPr>
          <p:cNvSpPr/>
          <p:nvPr/>
        </p:nvSpPr>
        <p:spPr>
          <a:xfrm>
            <a:off x="84171" y="683724"/>
            <a:ext cx="944878" cy="41756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環境</a:t>
            </a:r>
            <a:endParaRPr kumimoji="1" lang="en-US" altLang="ja-JP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角丸四角形 16">
            <a:extLst>
              <a:ext uri="{FF2B5EF4-FFF2-40B4-BE49-F238E27FC236}">
                <a16:creationId xmlns:a16="http://schemas.microsoft.com/office/drawing/2014/main" id="{10C29FA4-7E31-7907-C486-7DBB9912A2F7}"/>
              </a:ext>
            </a:extLst>
          </p:cNvPr>
          <p:cNvSpPr/>
          <p:nvPr/>
        </p:nvSpPr>
        <p:spPr>
          <a:xfrm>
            <a:off x="3928020" y="672056"/>
            <a:ext cx="5130003" cy="1291879"/>
          </a:xfrm>
          <a:prstGeom prst="roundRect">
            <a:avLst>
              <a:gd name="adj" fmla="val 0"/>
            </a:avLst>
          </a:prstGeom>
          <a:solidFill>
            <a:srgbClr val="DFE5F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9B0A8065-B053-C261-3A97-81A548A02A12}"/>
              </a:ext>
            </a:extLst>
          </p:cNvPr>
          <p:cNvSpPr/>
          <p:nvPr/>
        </p:nvSpPr>
        <p:spPr>
          <a:xfrm>
            <a:off x="4211743" y="1077240"/>
            <a:ext cx="4673474" cy="872873"/>
          </a:xfrm>
          <a:prstGeom prst="roundRect">
            <a:avLst>
              <a:gd name="adj" fmla="val 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F2ADB7B4-B398-DECD-45C2-A1415BB3A1CD}"/>
              </a:ext>
            </a:extLst>
          </p:cNvPr>
          <p:cNvGrpSpPr/>
          <p:nvPr/>
        </p:nvGrpSpPr>
        <p:grpSpPr>
          <a:xfrm>
            <a:off x="4553242" y="1183906"/>
            <a:ext cx="3879558" cy="675022"/>
            <a:chOff x="4608701" y="1182546"/>
            <a:chExt cx="3879558" cy="675022"/>
          </a:xfrm>
        </p:grpSpPr>
        <p:sp>
          <p:nvSpPr>
            <p:cNvPr id="29" name="角丸四角形 28">
              <a:extLst>
                <a:ext uri="{FF2B5EF4-FFF2-40B4-BE49-F238E27FC236}">
                  <a16:creationId xmlns:a16="http://schemas.microsoft.com/office/drawing/2014/main" id="{399CEF9A-E88A-D28E-9917-DC644F9E60C0}"/>
                </a:ext>
              </a:extLst>
            </p:cNvPr>
            <p:cNvSpPr/>
            <p:nvPr/>
          </p:nvSpPr>
          <p:spPr>
            <a:xfrm>
              <a:off x="6814259" y="1182546"/>
              <a:ext cx="1674000" cy="675022"/>
            </a:xfrm>
            <a:prstGeom prst="roundRect">
              <a:avLst/>
            </a:prstGeom>
            <a:noFill/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4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感情表現</a:t>
              </a:r>
              <a:endParaRPr kumimoji="1" lang="en-US" altLang="ja-JP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AD33F4C9-F6DD-B8A4-1B54-252EB230A3AD}"/>
                </a:ext>
              </a:extLst>
            </p:cNvPr>
            <p:cNvSpPr/>
            <p:nvPr/>
          </p:nvSpPr>
          <p:spPr>
            <a:xfrm>
              <a:off x="4608701" y="1182546"/>
              <a:ext cx="1674000" cy="675022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400" b="1">
                  <a:solidFill>
                    <a:srgbClr val="FF4F4A"/>
                  </a:solidFill>
                </a:rPr>
                <a:t>練習</a:t>
              </a:r>
            </a:p>
          </p:txBody>
        </p:sp>
        <p:sp>
          <p:nvSpPr>
            <p:cNvPr id="35" name="下矢印 34">
              <a:extLst>
                <a:ext uri="{FF2B5EF4-FFF2-40B4-BE49-F238E27FC236}">
                  <a16:creationId xmlns:a16="http://schemas.microsoft.com/office/drawing/2014/main" id="{4DCEB3B1-2A50-F57A-D9BA-581AFB03A2C8}"/>
                </a:ext>
              </a:extLst>
            </p:cNvPr>
            <p:cNvSpPr/>
            <p:nvPr/>
          </p:nvSpPr>
          <p:spPr>
            <a:xfrm rot="16200000">
              <a:off x="6378856" y="1402259"/>
              <a:ext cx="339247" cy="235596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000"/>
            </a:p>
          </p:txBody>
        </p:sp>
      </p:grpSp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2292190" y="4989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07BBD5F-FBDC-B09A-8F1B-176B846919B1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CD6E7D6-E84E-67DA-860E-FC1298D94275}"/>
              </a:ext>
            </a:extLst>
          </p:cNvPr>
          <p:cNvSpPr txBox="1"/>
          <p:nvPr/>
        </p:nvSpPr>
        <p:spPr>
          <a:xfrm>
            <a:off x="546021" y="-11986"/>
            <a:ext cx="5760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動画撮影環境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鏡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見本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3CE8865-2251-0464-502D-6CC4D3138D1B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AF593823-D836-400B-350F-207E1C5DCF99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6DBEBCE-AF17-ACBC-338B-789BFFCB5F45}"/>
              </a:ext>
            </a:extLst>
          </p:cNvPr>
          <p:cNvSpPr txBox="1"/>
          <p:nvPr/>
        </p:nvSpPr>
        <p:spPr>
          <a:xfrm>
            <a:off x="4592936" y="1990829"/>
            <a:ext cx="106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認識率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AA4C9B0-EEB2-75D0-5C41-B8DED0DF12CD}"/>
              </a:ext>
            </a:extLst>
          </p:cNvPr>
          <p:cNvSpPr txBox="1"/>
          <p:nvPr/>
        </p:nvSpPr>
        <p:spPr>
          <a:xfrm>
            <a:off x="253075" y="19639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実験風景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289F3D90-F466-876D-E29F-CC7DA81C23B9}"/>
              </a:ext>
            </a:extLst>
          </p:cNvPr>
          <p:cNvGrpSpPr>
            <a:grpSpLocks noChangeAspect="1"/>
          </p:cNvGrpSpPr>
          <p:nvPr/>
        </p:nvGrpSpPr>
        <p:grpSpPr>
          <a:xfrm>
            <a:off x="258753" y="2333267"/>
            <a:ext cx="4251604" cy="4149284"/>
            <a:chOff x="5359066" y="517894"/>
            <a:chExt cx="4384715" cy="4279192"/>
          </a:xfrm>
        </p:grpSpPr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CE4E1050-31B9-7A85-984A-748B4B03CCAF}"/>
                </a:ext>
              </a:extLst>
            </p:cNvPr>
            <p:cNvGrpSpPr/>
            <p:nvPr/>
          </p:nvGrpSpPr>
          <p:grpSpPr>
            <a:xfrm>
              <a:off x="5359066" y="517894"/>
              <a:ext cx="4384715" cy="4279192"/>
              <a:chOff x="5359066" y="517894"/>
              <a:chExt cx="4384715" cy="4279192"/>
            </a:xfrm>
          </p:grpSpPr>
          <p:pic>
            <p:nvPicPr>
              <p:cNvPr id="23" name="図 22">
                <a:extLst>
                  <a:ext uri="{FF2B5EF4-FFF2-40B4-BE49-F238E27FC236}">
                    <a16:creationId xmlns:a16="http://schemas.microsoft.com/office/drawing/2014/main" id="{E10A4D9A-E9BA-5A5C-C71F-9C9FEC93D1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359066" y="789956"/>
                <a:ext cx="4384715" cy="4007130"/>
              </a:xfrm>
              <a:prstGeom prst="rect">
                <a:avLst/>
              </a:prstGeom>
            </p:spPr>
          </p:pic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CB41F516-DFD8-2285-8BEF-B2C526C311DB}"/>
                  </a:ext>
                </a:extLst>
              </p:cNvPr>
              <p:cNvSpPr txBox="1"/>
              <p:nvPr/>
            </p:nvSpPr>
            <p:spPr>
              <a:xfrm>
                <a:off x="5539065" y="517894"/>
                <a:ext cx="1515276" cy="476119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Camera</a:t>
                </a:r>
                <a:endParaRPr kumimoji="1" lang="ja-JP" altLang="en-US" sz="2400" u="sng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A848069-DA09-00CF-DCB4-E9A545E90C49}"/>
                  </a:ext>
                </a:extLst>
              </p:cNvPr>
              <p:cNvSpPr txBox="1"/>
              <p:nvPr/>
            </p:nvSpPr>
            <p:spPr>
              <a:xfrm>
                <a:off x="8303815" y="725040"/>
                <a:ext cx="746132" cy="476119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PC</a:t>
                </a:r>
                <a:endParaRPr kumimoji="1" lang="ja-JP" altLang="en-US" sz="2400" u="sng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1EEBF0A6-2F08-539B-1705-F5C9F415321D}"/>
                  </a:ext>
                </a:extLst>
              </p:cNvPr>
              <p:cNvSpPr txBox="1"/>
              <p:nvPr/>
            </p:nvSpPr>
            <p:spPr>
              <a:xfrm>
                <a:off x="6203302" y="1396479"/>
                <a:ext cx="1336303" cy="476119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u="sng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Mirror</a:t>
                </a:r>
                <a:endParaRPr kumimoji="1" lang="ja-JP" altLang="en-US" sz="2400" u="sng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65DEDA55-B961-0257-556D-6BC37D193DC4}"/>
                </a:ext>
              </a:extLst>
            </p:cNvPr>
            <p:cNvSpPr txBox="1"/>
            <p:nvPr/>
          </p:nvSpPr>
          <p:spPr>
            <a:xfrm>
              <a:off x="6737915" y="3559499"/>
              <a:ext cx="1651632" cy="1174426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Emotion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</a:t>
              </a:r>
            </a:p>
            <a:p>
              <a:pPr algn="ctr"/>
              <a:r>
                <a:rPr kumimoji="1" lang="en-US" altLang="ja-JP" sz="2400" u="sng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</a:t>
              </a:r>
              <a:endParaRPr kumimoji="1" lang="ja-JP" altLang="en-US" sz="2400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角丸四角形 10">
            <a:extLst>
              <a:ext uri="{FF2B5EF4-FFF2-40B4-BE49-F238E27FC236}">
                <a16:creationId xmlns:a16="http://schemas.microsoft.com/office/drawing/2014/main" id="{006027C2-B2F9-BAB3-72BC-5C179153DDB5}"/>
              </a:ext>
            </a:extLst>
          </p:cNvPr>
          <p:cNvSpPr/>
          <p:nvPr/>
        </p:nvSpPr>
        <p:spPr>
          <a:xfrm>
            <a:off x="3928020" y="673531"/>
            <a:ext cx="1008328" cy="41756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手順</a:t>
            </a:r>
            <a:endParaRPr kumimoji="1" lang="en-US" altLang="ja-JP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E54CA083-E92E-427B-DA72-24203ECA5167}"/>
              </a:ext>
            </a:extLst>
          </p:cNvPr>
          <p:cNvSpPr/>
          <p:nvPr/>
        </p:nvSpPr>
        <p:spPr>
          <a:xfrm>
            <a:off x="85977" y="1103066"/>
            <a:ext cx="3655916" cy="860494"/>
          </a:xfrm>
          <a:prstGeom prst="roundRect">
            <a:avLst>
              <a:gd name="adj" fmla="val 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各感情の見本を提示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鏡で表情を確認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53D0D5B9-F2FD-D639-90C9-815951CD37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3645" y="2332148"/>
            <a:ext cx="4291200" cy="423123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9299713-1DBF-330D-92E1-9FAE61A89D24}"/>
              </a:ext>
            </a:extLst>
          </p:cNvPr>
          <p:cNvSpPr/>
          <p:nvPr/>
        </p:nvSpPr>
        <p:spPr>
          <a:xfrm>
            <a:off x="5979727" y="2268765"/>
            <a:ext cx="3078297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69.4%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465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角丸四角形 8">
            <a:extLst>
              <a:ext uri="{FF2B5EF4-FFF2-40B4-BE49-F238E27FC236}">
                <a16:creationId xmlns:a16="http://schemas.microsoft.com/office/drawing/2014/main" id="{63805101-1521-FEE1-E80B-B30302A31645}"/>
              </a:ext>
            </a:extLst>
          </p:cNvPr>
          <p:cNvSpPr/>
          <p:nvPr/>
        </p:nvSpPr>
        <p:spPr>
          <a:xfrm>
            <a:off x="3928020" y="672056"/>
            <a:ext cx="5130003" cy="1291879"/>
          </a:xfrm>
          <a:prstGeom prst="roundRect">
            <a:avLst>
              <a:gd name="adj" fmla="val 0"/>
            </a:avLst>
          </a:prstGeom>
          <a:solidFill>
            <a:srgbClr val="DFE5F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4FD3091C-0516-5B51-5131-777F214002BE}"/>
              </a:ext>
            </a:extLst>
          </p:cNvPr>
          <p:cNvSpPr/>
          <p:nvPr/>
        </p:nvSpPr>
        <p:spPr>
          <a:xfrm>
            <a:off x="3928020" y="673531"/>
            <a:ext cx="1008328" cy="41756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手順</a:t>
            </a:r>
            <a:endParaRPr kumimoji="1" lang="en-US" altLang="ja-JP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角丸四角形 29">
            <a:extLst>
              <a:ext uri="{FF2B5EF4-FFF2-40B4-BE49-F238E27FC236}">
                <a16:creationId xmlns:a16="http://schemas.microsoft.com/office/drawing/2014/main" id="{B16A8315-F062-D14A-736E-8421F5411177}"/>
              </a:ext>
            </a:extLst>
          </p:cNvPr>
          <p:cNvSpPr/>
          <p:nvPr/>
        </p:nvSpPr>
        <p:spPr>
          <a:xfrm>
            <a:off x="85977" y="680705"/>
            <a:ext cx="3655916" cy="1283230"/>
          </a:xfrm>
          <a:prstGeom prst="roundRect">
            <a:avLst>
              <a:gd name="adj" fmla="val 0"/>
            </a:avLst>
          </a:prstGeom>
          <a:solidFill>
            <a:srgbClr val="DFE5F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7B6D7B7A-5A97-0878-41A8-06089E866921}"/>
              </a:ext>
            </a:extLst>
          </p:cNvPr>
          <p:cNvGrpSpPr>
            <a:grpSpLocks noChangeAspect="1"/>
          </p:cNvGrpSpPr>
          <p:nvPr/>
        </p:nvGrpSpPr>
        <p:grpSpPr>
          <a:xfrm>
            <a:off x="258753" y="2334012"/>
            <a:ext cx="4251604" cy="4210031"/>
            <a:chOff x="3376839" y="2527874"/>
            <a:chExt cx="6758491" cy="6693017"/>
          </a:xfrm>
        </p:grpSpPr>
        <p:pic>
          <p:nvPicPr>
            <p:cNvPr id="39" name="図 38">
              <a:extLst>
                <a:ext uri="{FF2B5EF4-FFF2-40B4-BE49-F238E27FC236}">
                  <a16:creationId xmlns:a16="http://schemas.microsoft.com/office/drawing/2014/main" id="{9424100B-49DF-BEF6-1A5A-C8C15E9AE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376839" y="2942684"/>
              <a:ext cx="6758491" cy="6160207"/>
            </a:xfrm>
            <a:prstGeom prst="rect">
              <a:avLst/>
            </a:prstGeom>
          </p:spPr>
        </p:pic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9E50157A-C124-0816-7BA1-09ABE2B3D6F3}"/>
                </a:ext>
              </a:extLst>
            </p:cNvPr>
            <p:cNvSpPr txBox="1"/>
            <p:nvPr/>
          </p:nvSpPr>
          <p:spPr>
            <a:xfrm>
              <a:off x="3788745" y="2527874"/>
              <a:ext cx="2127630" cy="733945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Camera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995CBD06-875D-BA63-7783-118C3FA14220}"/>
                </a:ext>
              </a:extLst>
            </p:cNvPr>
            <p:cNvSpPr txBox="1"/>
            <p:nvPr/>
          </p:nvSpPr>
          <p:spPr>
            <a:xfrm>
              <a:off x="7388972" y="2804134"/>
              <a:ext cx="1047659" cy="733945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84B3C109-F922-A927-6325-B0EAC90A88A1}"/>
                </a:ext>
              </a:extLst>
            </p:cNvPr>
            <p:cNvSpPr txBox="1"/>
            <p:nvPr/>
          </p:nvSpPr>
          <p:spPr>
            <a:xfrm>
              <a:off x="4585951" y="3879109"/>
              <a:ext cx="1876333" cy="733945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Mirror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D9E32E42-5873-3E09-9907-A0C2F1AB9F57}"/>
                </a:ext>
              </a:extLst>
            </p:cNvPr>
            <p:cNvSpPr txBox="1"/>
            <p:nvPr/>
          </p:nvSpPr>
          <p:spPr>
            <a:xfrm>
              <a:off x="5471497" y="7410494"/>
              <a:ext cx="2319090" cy="1810397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Emotion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</a:t>
              </a:r>
            </a:p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E7227A36-E85C-93F7-008D-95FF167FF1BE}"/>
                </a:ext>
              </a:extLst>
            </p:cNvPr>
            <p:cNvSpPr txBox="1"/>
            <p:nvPr/>
          </p:nvSpPr>
          <p:spPr>
            <a:xfrm>
              <a:off x="7016183" y="5921039"/>
              <a:ext cx="2193444" cy="733945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Monitor</a:t>
              </a:r>
              <a:endParaRPr kumimoji="1" lang="ja-JP" altLang="en-US" sz="2400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2292190" y="4989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07BBD5F-FBDC-B09A-8F1B-176B846919B1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CD6E7D6-E84E-67DA-860E-FC1298D94275}"/>
              </a:ext>
            </a:extLst>
          </p:cNvPr>
          <p:cNvSpPr txBox="1"/>
          <p:nvPr/>
        </p:nvSpPr>
        <p:spPr>
          <a:xfrm>
            <a:off x="546021" y="-11986"/>
            <a:ext cx="8277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動画撮影環境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鏡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見本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認識結果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3CE8865-2251-0464-502D-6CC4D3138D1B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AF593823-D836-400B-350F-207E1C5DCF99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6DBEBCE-AF17-ACBC-338B-789BFFCB5F45}"/>
              </a:ext>
            </a:extLst>
          </p:cNvPr>
          <p:cNvSpPr txBox="1"/>
          <p:nvPr/>
        </p:nvSpPr>
        <p:spPr>
          <a:xfrm>
            <a:off x="4592936" y="1990829"/>
            <a:ext cx="106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認識率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AA4C9B0-EEB2-75D0-5C41-B8DED0DF12CD}"/>
              </a:ext>
            </a:extLst>
          </p:cNvPr>
          <p:cNvSpPr txBox="1"/>
          <p:nvPr/>
        </p:nvSpPr>
        <p:spPr>
          <a:xfrm>
            <a:off x="253075" y="19639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実験風景</a:t>
            </a:r>
          </a:p>
        </p:txBody>
      </p:sp>
      <p:sp>
        <p:nvSpPr>
          <p:cNvPr id="23" name="角丸四角形 22">
            <a:extLst>
              <a:ext uri="{FF2B5EF4-FFF2-40B4-BE49-F238E27FC236}">
                <a16:creationId xmlns:a16="http://schemas.microsoft.com/office/drawing/2014/main" id="{BFAD65A6-F3AA-11B3-83DA-0F86BA5FB38C}"/>
              </a:ext>
            </a:extLst>
          </p:cNvPr>
          <p:cNvSpPr/>
          <p:nvPr/>
        </p:nvSpPr>
        <p:spPr>
          <a:xfrm>
            <a:off x="85977" y="685878"/>
            <a:ext cx="944878" cy="41756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環境</a:t>
            </a:r>
            <a:endParaRPr kumimoji="1" lang="en-US" altLang="ja-JP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角丸四角形 10">
            <a:extLst>
              <a:ext uri="{FF2B5EF4-FFF2-40B4-BE49-F238E27FC236}">
                <a16:creationId xmlns:a16="http://schemas.microsoft.com/office/drawing/2014/main" id="{E5B07767-4B9C-41F1-A550-EAC9D5270658}"/>
              </a:ext>
            </a:extLst>
          </p:cNvPr>
          <p:cNvSpPr/>
          <p:nvPr/>
        </p:nvSpPr>
        <p:spPr>
          <a:xfrm>
            <a:off x="7101054" y="737394"/>
            <a:ext cx="1722551" cy="548038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練習</a:t>
            </a:r>
            <a:endParaRPr kumimoji="1" lang="en-US" altLang="ja-JP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9E135749-366F-F339-8C1E-4FDDDD0F9F99}"/>
              </a:ext>
            </a:extLst>
          </p:cNvPr>
          <p:cNvSpPr/>
          <p:nvPr/>
        </p:nvSpPr>
        <p:spPr>
          <a:xfrm>
            <a:off x="5000978" y="737394"/>
            <a:ext cx="1722551" cy="54803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>
                <a:solidFill>
                  <a:srgbClr val="FF4F4A"/>
                </a:solidFill>
              </a:rPr>
              <a:t>認識結果</a:t>
            </a:r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AAEC2506-34BF-0AC3-C756-6A7C10E7D67E}"/>
              </a:ext>
            </a:extLst>
          </p:cNvPr>
          <p:cNvSpPr/>
          <p:nvPr/>
        </p:nvSpPr>
        <p:spPr>
          <a:xfrm rot="16200000">
            <a:off x="6742667" y="893615"/>
            <a:ext cx="339247" cy="235596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下矢印 13">
            <a:extLst>
              <a:ext uri="{FF2B5EF4-FFF2-40B4-BE49-F238E27FC236}">
                <a16:creationId xmlns:a16="http://schemas.microsoft.com/office/drawing/2014/main" id="{682AB609-68E2-0AEE-B2D1-04EA6EC4E1CE}"/>
              </a:ext>
            </a:extLst>
          </p:cNvPr>
          <p:cNvSpPr/>
          <p:nvPr/>
        </p:nvSpPr>
        <p:spPr>
          <a:xfrm rot="16200000">
            <a:off x="4838734" y="1506755"/>
            <a:ext cx="339247" cy="235596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43B52C8E-0BF5-CA05-D64D-674D7996EC6E}"/>
              </a:ext>
            </a:extLst>
          </p:cNvPr>
          <p:cNvSpPr/>
          <p:nvPr/>
        </p:nvSpPr>
        <p:spPr>
          <a:xfrm>
            <a:off x="7291751" y="1350534"/>
            <a:ext cx="1720617" cy="54803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>
                <a:solidFill>
                  <a:srgbClr val="FF4F4A"/>
                </a:solidFill>
              </a:rPr>
              <a:t>評価</a:t>
            </a:r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AC051BAE-51B5-CAE6-07BB-11B88AF281BB}"/>
              </a:ext>
            </a:extLst>
          </p:cNvPr>
          <p:cNvSpPr/>
          <p:nvPr/>
        </p:nvSpPr>
        <p:spPr>
          <a:xfrm rot="16200000">
            <a:off x="6932195" y="1506755"/>
            <a:ext cx="339247" cy="235596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角丸四角形 26">
            <a:extLst>
              <a:ext uri="{FF2B5EF4-FFF2-40B4-BE49-F238E27FC236}">
                <a16:creationId xmlns:a16="http://schemas.microsoft.com/office/drawing/2014/main" id="{AE358B71-715C-4135-D289-0A2F7A1404F3}"/>
              </a:ext>
            </a:extLst>
          </p:cNvPr>
          <p:cNvSpPr/>
          <p:nvPr/>
        </p:nvSpPr>
        <p:spPr>
          <a:xfrm>
            <a:off x="5194484" y="1350534"/>
            <a:ext cx="1722551" cy="548038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>
                <a:solidFill>
                  <a:schemeClr val="tx2"/>
                </a:solidFill>
              </a:rPr>
              <a:t>感情表現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A18EA660-7C51-1BA1-DA62-B36609E7AF9D}"/>
              </a:ext>
            </a:extLst>
          </p:cNvPr>
          <p:cNvSpPr txBox="1"/>
          <p:nvPr/>
        </p:nvSpPr>
        <p:spPr>
          <a:xfrm>
            <a:off x="121281" y="1240602"/>
            <a:ext cx="35400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リアルタイムで結果を表示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839526A-B7C1-7B5E-4E88-52ABCD7EF8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3645" y="2327770"/>
            <a:ext cx="4291200" cy="4231230"/>
          </a:xfrm>
          <a:prstGeom prst="rect">
            <a:avLst/>
          </a:prstGeom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18F4848-C8E9-6ECC-AB35-FBDDA28C6FA7}"/>
              </a:ext>
            </a:extLst>
          </p:cNvPr>
          <p:cNvSpPr/>
          <p:nvPr/>
        </p:nvSpPr>
        <p:spPr>
          <a:xfrm>
            <a:off x="5979727" y="2268765"/>
            <a:ext cx="3078297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61.1%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E4799A29-DC00-8FE5-E457-FABCA888552B}"/>
              </a:ext>
            </a:extLst>
          </p:cNvPr>
          <p:cNvGrpSpPr/>
          <p:nvPr/>
        </p:nvGrpSpPr>
        <p:grpSpPr>
          <a:xfrm>
            <a:off x="6052457" y="3280728"/>
            <a:ext cx="2410613" cy="2802172"/>
            <a:chOff x="6052457" y="3280728"/>
            <a:chExt cx="2410613" cy="2802172"/>
          </a:xfrm>
        </p:grpSpPr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67B5ABDA-76EC-5428-BF1D-2E49ACDAEEF6}"/>
                </a:ext>
              </a:extLst>
            </p:cNvPr>
            <p:cNvSpPr/>
            <p:nvPr/>
          </p:nvSpPr>
          <p:spPr>
            <a:xfrm>
              <a:off x="6052457" y="4214785"/>
              <a:ext cx="500743" cy="457200"/>
            </a:xfrm>
            <a:prstGeom prst="rect">
              <a:avLst/>
            </a:prstGeom>
            <a:noFill/>
            <a:ln w="57150">
              <a:solidFill>
                <a:srgbClr val="FF2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E2EA3343-A0B2-0A38-E2DA-51F337DC375E}"/>
                </a:ext>
              </a:extLst>
            </p:cNvPr>
            <p:cNvSpPr/>
            <p:nvPr/>
          </p:nvSpPr>
          <p:spPr>
            <a:xfrm>
              <a:off x="7962327" y="3280728"/>
              <a:ext cx="500743" cy="457200"/>
            </a:xfrm>
            <a:prstGeom prst="rect">
              <a:avLst/>
            </a:prstGeom>
            <a:noFill/>
            <a:ln w="57150">
              <a:solidFill>
                <a:srgbClr val="FF2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1907D7BD-A7B2-E51C-D542-59B7C8DBAD93}"/>
                </a:ext>
              </a:extLst>
            </p:cNvPr>
            <p:cNvSpPr/>
            <p:nvPr/>
          </p:nvSpPr>
          <p:spPr>
            <a:xfrm>
              <a:off x="7962327" y="4671985"/>
              <a:ext cx="500743" cy="457200"/>
            </a:xfrm>
            <a:prstGeom prst="rect">
              <a:avLst/>
            </a:prstGeom>
            <a:noFill/>
            <a:ln w="57150">
              <a:solidFill>
                <a:srgbClr val="FF2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0AAB802B-02E5-1F25-4793-DD4217F46633}"/>
                </a:ext>
              </a:extLst>
            </p:cNvPr>
            <p:cNvSpPr/>
            <p:nvPr/>
          </p:nvSpPr>
          <p:spPr>
            <a:xfrm>
              <a:off x="7004199" y="5625700"/>
              <a:ext cx="500743" cy="457200"/>
            </a:xfrm>
            <a:prstGeom prst="rect">
              <a:avLst/>
            </a:prstGeom>
            <a:noFill/>
            <a:ln w="57150">
              <a:solidFill>
                <a:srgbClr val="FF2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6856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42C65D3F-2118-7A91-7F84-DCB1B491857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37" t="1576" r="1194" b="31115"/>
          <a:stretch/>
        </p:blipFill>
        <p:spPr>
          <a:xfrm>
            <a:off x="68324" y="2831072"/>
            <a:ext cx="8948455" cy="2660752"/>
          </a:xfrm>
          <a:prstGeom prst="rect">
            <a:avLst/>
          </a:prstGeom>
        </p:spPr>
      </p:pic>
      <p:sp>
        <p:nvSpPr>
          <p:cNvPr id="13" name="スライド番号プレースホルダー 12">
            <a:extLst>
              <a:ext uri="{FF2B5EF4-FFF2-40B4-BE49-F238E27FC236}">
                <a16:creationId xmlns:a16="http://schemas.microsoft.com/office/drawing/2014/main" id="{1C0F62B3-0C61-647A-53B2-0ED0B0D44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6627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動画視聴後の評価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A384F41A-168B-68FB-7BEC-2B48D5966268}"/>
              </a:ext>
            </a:extLst>
          </p:cNvPr>
          <p:cNvGrpSpPr/>
          <p:nvPr/>
        </p:nvGrpSpPr>
        <p:grpSpPr>
          <a:xfrm>
            <a:off x="223883" y="724846"/>
            <a:ext cx="8696234" cy="1944000"/>
            <a:chOff x="220839" y="641247"/>
            <a:chExt cx="8696234" cy="1944000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077250E0-C00A-C169-88B0-6A7A44C99C95}"/>
                </a:ext>
              </a:extLst>
            </p:cNvPr>
            <p:cNvPicPr>
              <a:picLocks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45073" y="641247"/>
              <a:ext cx="2772000" cy="1944000"/>
            </a:xfrm>
            <a:prstGeom prst="rect">
              <a:avLst/>
            </a:prstGeom>
          </p:spPr>
        </p:pic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3987F8CE-2EBE-BCE9-12A7-BC0D3660B38E}"/>
                </a:ext>
              </a:extLst>
            </p:cNvPr>
            <p:cNvPicPr>
              <a:picLocks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182956" y="641247"/>
              <a:ext cx="2772000" cy="1944000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7894D8E0-A343-61D8-F7BF-5E5FD015C2EB}"/>
                </a:ext>
              </a:extLst>
            </p:cNvPr>
            <p:cNvPicPr>
              <a:picLocks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0839" y="641247"/>
              <a:ext cx="2772000" cy="1944000"/>
            </a:xfrm>
            <a:prstGeom prst="rect">
              <a:avLst/>
            </a:prstGeom>
          </p:spPr>
        </p:pic>
      </p:grp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7F531A21-6BAD-966A-E1F4-D2792248E20C}"/>
              </a:ext>
            </a:extLst>
          </p:cNvPr>
          <p:cNvGrpSpPr/>
          <p:nvPr/>
        </p:nvGrpSpPr>
        <p:grpSpPr>
          <a:xfrm>
            <a:off x="-130855" y="2673985"/>
            <a:ext cx="9274855" cy="4264404"/>
            <a:chOff x="-130855" y="2572385"/>
            <a:chExt cx="9274855" cy="4264404"/>
          </a:xfrm>
        </p:grpSpPr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56809D6D-B5CE-ABD1-CA43-39A81757DDD1}"/>
                </a:ext>
              </a:extLst>
            </p:cNvPr>
            <p:cNvSpPr/>
            <p:nvPr/>
          </p:nvSpPr>
          <p:spPr>
            <a:xfrm>
              <a:off x="3001862" y="2673334"/>
              <a:ext cx="370374" cy="27104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ja-JP" dirty="0"/>
            </a:p>
          </p:txBody>
        </p:sp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43CB4AA7-2CCB-4EAF-78D9-E01697E12074}"/>
                </a:ext>
              </a:extLst>
            </p:cNvPr>
            <p:cNvGrpSpPr/>
            <p:nvPr/>
          </p:nvGrpSpPr>
          <p:grpSpPr>
            <a:xfrm>
              <a:off x="-11017" y="2572385"/>
              <a:ext cx="9155017" cy="4264404"/>
              <a:chOff x="-11017" y="2572385"/>
              <a:chExt cx="9155017" cy="4264404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8D13425D-5975-CFFC-00FE-2463DC053A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1538" t="68817" b="5920"/>
              <a:stretch/>
            </p:blipFill>
            <p:spPr>
              <a:xfrm>
                <a:off x="-3067" y="5369977"/>
                <a:ext cx="9147067" cy="1466812"/>
              </a:xfrm>
              <a:prstGeom prst="rect">
                <a:avLst/>
              </a:prstGeom>
            </p:spPr>
          </p:pic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A925B2DF-2F2D-2EF6-7020-45366FDB206A}"/>
                  </a:ext>
                </a:extLst>
              </p:cNvPr>
              <p:cNvSpPr txBox="1"/>
              <p:nvPr/>
            </p:nvSpPr>
            <p:spPr>
              <a:xfrm>
                <a:off x="-11017" y="2572385"/>
                <a:ext cx="45236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[%]</a:t>
                </a:r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05664637-CCC9-D55E-A211-0053E31C9F0D}"/>
                  </a:ext>
                </a:extLst>
              </p:cNvPr>
              <p:cNvSpPr txBox="1"/>
              <p:nvPr/>
            </p:nvSpPr>
            <p:spPr>
              <a:xfrm>
                <a:off x="6009168" y="2575707"/>
                <a:ext cx="45236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[%]</a:t>
                </a:r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3F50E920-04C4-F9CD-9BD9-9EC7D69ABA5F}"/>
                </a:ext>
              </a:extLst>
            </p:cNvPr>
            <p:cNvGrpSpPr/>
            <p:nvPr/>
          </p:nvGrpSpPr>
          <p:grpSpPr>
            <a:xfrm>
              <a:off x="-130855" y="2642410"/>
              <a:ext cx="568756" cy="2898026"/>
              <a:chOff x="-376132" y="2023473"/>
              <a:chExt cx="568756" cy="2556990"/>
            </a:xfrm>
          </p:grpSpPr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7FEA9D0E-099B-503E-2497-162E2C342D0F}"/>
                  </a:ext>
                </a:extLst>
              </p:cNvPr>
              <p:cNvSpPr/>
              <p:nvPr/>
            </p:nvSpPr>
            <p:spPr>
              <a:xfrm>
                <a:off x="-222256" y="2023473"/>
                <a:ext cx="329851" cy="23915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en-US" altLang="ja-JP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291CDBE4-1F56-665A-BED3-A0D3019DC86C}"/>
                  </a:ext>
                </a:extLst>
              </p:cNvPr>
              <p:cNvSpPr txBox="1"/>
              <p:nvPr/>
            </p:nvSpPr>
            <p:spPr>
              <a:xfrm>
                <a:off x="-364415" y="2122513"/>
                <a:ext cx="5570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ja-JP" dirty="0"/>
                  <a:t>100</a:t>
                </a:r>
                <a:endParaRPr kumimoji="1" lang="ja-JP" altLang="en-US"/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871DF8A7-271C-1AD2-ADFF-D69ABAD80E9C}"/>
                  </a:ext>
                </a:extLst>
              </p:cNvPr>
              <p:cNvSpPr txBox="1"/>
              <p:nvPr/>
            </p:nvSpPr>
            <p:spPr>
              <a:xfrm>
                <a:off x="-376132" y="3166936"/>
                <a:ext cx="5570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ja-JP" dirty="0"/>
                  <a:t>50</a:t>
                </a:r>
                <a:endParaRPr kumimoji="1" lang="ja-JP" altLang="en-US"/>
              </a:p>
            </p:txBody>
          </p:sp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C16A314A-DD9D-E7F7-6499-F07831A25FD5}"/>
                  </a:ext>
                </a:extLst>
              </p:cNvPr>
              <p:cNvSpPr txBox="1"/>
              <p:nvPr/>
            </p:nvSpPr>
            <p:spPr>
              <a:xfrm>
                <a:off x="-376131" y="4211131"/>
                <a:ext cx="5570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ja-JP" dirty="0"/>
                  <a:t>0</a:t>
                </a:r>
                <a:endParaRPr kumimoji="1" lang="ja-JP" altLang="en-US"/>
              </a:p>
            </p:txBody>
          </p:sp>
        </p:grp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FA90CAB6-048B-7036-1808-4C17A9FD3509}"/>
                </a:ext>
              </a:extLst>
            </p:cNvPr>
            <p:cNvSpPr txBox="1"/>
            <p:nvPr/>
          </p:nvSpPr>
          <p:spPr>
            <a:xfrm>
              <a:off x="2887340" y="3938382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50</a:t>
              </a:r>
              <a:endParaRPr kumimoji="1" lang="ja-JP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D94437E0-A6A0-7AF2-F5F9-BB0247098E21}"/>
                </a:ext>
              </a:extLst>
            </p:cNvPr>
            <p:cNvSpPr txBox="1"/>
            <p:nvPr/>
          </p:nvSpPr>
          <p:spPr>
            <a:xfrm>
              <a:off x="2887341" y="5121846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0</a:t>
              </a:r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D54573C7-EA42-8E35-A3C2-B89EBB497907}"/>
                </a:ext>
              </a:extLst>
            </p:cNvPr>
            <p:cNvSpPr/>
            <p:nvPr/>
          </p:nvSpPr>
          <p:spPr>
            <a:xfrm>
              <a:off x="6025596" y="2642411"/>
              <a:ext cx="370374" cy="27104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ja-JP" dirty="0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A1E1F9D7-66CC-1CE7-C4A4-4947FDC29C2D}"/>
                </a:ext>
              </a:extLst>
            </p:cNvPr>
            <p:cNvSpPr txBox="1"/>
            <p:nvPr/>
          </p:nvSpPr>
          <p:spPr>
            <a:xfrm>
              <a:off x="5947561" y="2749653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100</a:t>
              </a:r>
              <a:endParaRPr kumimoji="1"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71DA422C-6429-BF60-B2C9-69581C4D2B55}"/>
                </a:ext>
              </a:extLst>
            </p:cNvPr>
            <p:cNvSpPr txBox="1"/>
            <p:nvPr/>
          </p:nvSpPr>
          <p:spPr>
            <a:xfrm>
              <a:off x="5935844" y="3933375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50</a:t>
              </a:r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18D45C80-8CF3-EF0F-6A2E-39829D7C0367}"/>
                </a:ext>
              </a:extLst>
            </p:cNvPr>
            <p:cNvSpPr txBox="1"/>
            <p:nvPr/>
          </p:nvSpPr>
          <p:spPr>
            <a:xfrm>
              <a:off x="5935845" y="5116839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0</a:t>
              </a:r>
              <a:endParaRPr kumimoji="1" lang="ja-JP" altLang="en-US"/>
            </a:p>
          </p:txBody>
        </p:sp>
      </p:grp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8C1076C2-2996-60E7-5B96-D3291FA1292C}"/>
              </a:ext>
            </a:extLst>
          </p:cNvPr>
          <p:cNvSpPr txBox="1"/>
          <p:nvPr/>
        </p:nvSpPr>
        <p:spPr>
          <a:xfrm>
            <a:off x="2925085" y="2860561"/>
            <a:ext cx="557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dirty="0"/>
              <a:t>100</a:t>
            </a:r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CDA30506-B65E-6314-7F29-2AE4B1006944}"/>
              </a:ext>
            </a:extLst>
          </p:cNvPr>
          <p:cNvSpPr txBox="1"/>
          <p:nvPr/>
        </p:nvSpPr>
        <p:spPr>
          <a:xfrm>
            <a:off x="3009169" y="2664690"/>
            <a:ext cx="4523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[%]</a:t>
            </a:r>
            <a:endParaRPr kumimoji="1" lang="ja-JP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7C455FB3-2D13-4F91-38C2-86844ECF056A}"/>
              </a:ext>
            </a:extLst>
          </p:cNvPr>
          <p:cNvSpPr/>
          <p:nvPr/>
        </p:nvSpPr>
        <p:spPr>
          <a:xfrm>
            <a:off x="406773" y="5587771"/>
            <a:ext cx="2490100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62.5%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400835E0-118C-9904-9ACD-BB5110F012DD}"/>
              </a:ext>
            </a:extLst>
          </p:cNvPr>
          <p:cNvSpPr/>
          <p:nvPr/>
        </p:nvSpPr>
        <p:spPr>
          <a:xfrm>
            <a:off x="3428026" y="5582599"/>
            <a:ext cx="2490100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69.4%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C2C57A6B-3B48-D7AB-1CC3-47A66B681054}"/>
              </a:ext>
            </a:extLst>
          </p:cNvPr>
          <p:cNvSpPr/>
          <p:nvPr/>
        </p:nvSpPr>
        <p:spPr>
          <a:xfrm>
            <a:off x="6438515" y="5594563"/>
            <a:ext cx="2490100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61.1%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E91A57B-9E90-92BB-4FB3-C574E2A0B4D2}"/>
              </a:ext>
            </a:extLst>
          </p:cNvPr>
          <p:cNvSpPr txBox="1"/>
          <p:nvPr/>
        </p:nvSpPr>
        <p:spPr>
          <a:xfrm>
            <a:off x="6031570" y="2660213"/>
            <a:ext cx="4523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[%]</a:t>
            </a:r>
            <a:endParaRPr kumimoji="1" lang="ja-JP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FF03661B-D8E8-B639-5E35-1BB65447F96A}"/>
              </a:ext>
            </a:extLst>
          </p:cNvPr>
          <p:cNvSpPr txBox="1"/>
          <p:nvPr/>
        </p:nvSpPr>
        <p:spPr>
          <a:xfrm>
            <a:off x="-38417" y="2675145"/>
            <a:ext cx="4523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[%]</a:t>
            </a:r>
            <a:endParaRPr kumimoji="1" lang="ja-JP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7629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原因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図 26">
            <a:extLst>
              <a:ext uri="{FF2B5EF4-FFF2-40B4-BE49-F238E27FC236}">
                <a16:creationId xmlns:a16="http://schemas.microsoft.com/office/drawing/2014/main" id="{BC17D2F8-9A58-6787-8758-3C728F101D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94353" y="760735"/>
            <a:ext cx="3875694" cy="2905550"/>
          </a:xfrm>
          <a:prstGeom prst="rect">
            <a:avLst/>
          </a:prstGeom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D6802B2D-9D4B-0A9C-B629-9B10FB17CAC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941" y="760725"/>
            <a:ext cx="3875708" cy="2905560"/>
          </a:xfrm>
          <a:prstGeom prst="rect">
            <a:avLst/>
          </a:prstGeom>
        </p:spPr>
      </p:pic>
      <p:pic>
        <p:nvPicPr>
          <p:cNvPr id="43" name="図 42">
            <a:extLst>
              <a:ext uri="{FF2B5EF4-FFF2-40B4-BE49-F238E27FC236}">
                <a16:creationId xmlns:a16="http://schemas.microsoft.com/office/drawing/2014/main" id="{DA8D3715-ACDD-11F3-0BD4-CF9E43287C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200" y="4284947"/>
            <a:ext cx="2880000" cy="2159093"/>
          </a:xfrm>
          <a:prstGeom prst="rect">
            <a:avLst/>
          </a:prstGeom>
        </p:spPr>
      </p:pic>
      <p:pic>
        <p:nvPicPr>
          <p:cNvPr id="44" name="図 43">
            <a:extLst>
              <a:ext uri="{FF2B5EF4-FFF2-40B4-BE49-F238E27FC236}">
                <a16:creationId xmlns:a16="http://schemas.microsoft.com/office/drawing/2014/main" id="{45A7F934-D750-EDC2-D306-3BA7A49BDD1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0800" y="4284947"/>
            <a:ext cx="2880000" cy="2159093"/>
          </a:xfrm>
          <a:prstGeom prst="rect">
            <a:avLst/>
          </a:prstGeom>
        </p:spPr>
      </p:pic>
      <p:pic>
        <p:nvPicPr>
          <p:cNvPr id="45" name="図 44">
            <a:extLst>
              <a:ext uri="{FF2B5EF4-FFF2-40B4-BE49-F238E27FC236}">
                <a16:creationId xmlns:a16="http://schemas.microsoft.com/office/drawing/2014/main" id="{0A467184-C687-EFBA-3FAA-FF7520D5BA0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93200" y="4284947"/>
            <a:ext cx="2880000" cy="2159092"/>
          </a:xfrm>
          <a:prstGeom prst="rect">
            <a:avLst/>
          </a:prstGeom>
        </p:spPr>
      </p:pic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FBF1296-9011-5728-6F82-D89B9D6382B0}"/>
              </a:ext>
            </a:extLst>
          </p:cNvPr>
          <p:cNvSpPr/>
          <p:nvPr/>
        </p:nvSpPr>
        <p:spPr>
          <a:xfrm>
            <a:off x="2525737" y="3339250"/>
            <a:ext cx="4092528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表情が似ている</a:t>
            </a:r>
          </a:p>
        </p:txBody>
      </p:sp>
    </p:spTree>
    <p:extLst>
      <p:ext uri="{BB962C8B-B14F-4D97-AF65-F5344CB8AC3E}">
        <p14:creationId xmlns:p14="http://schemas.microsoft.com/office/powerpoint/2010/main" val="251601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656243" y="576164"/>
            <a:ext cx="7831513" cy="1077218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感情表現に基づく人とロボットの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インタラクションの設計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B8607B1-F0BD-5542-8A92-C74CD55AFD22}"/>
              </a:ext>
            </a:extLst>
          </p:cNvPr>
          <p:cNvSpPr txBox="1"/>
          <p:nvPr/>
        </p:nvSpPr>
        <p:spPr>
          <a:xfrm>
            <a:off x="397836" y="4104524"/>
            <a:ext cx="1781293" cy="71508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sz="360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Action</a:t>
            </a:r>
            <a:endParaRPr kumimoji="1" lang="ja-JP" altLang="en-US" sz="360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2A6A7D5A-DCE0-F54E-83B1-7C09D913CD75}"/>
              </a:ext>
            </a:extLst>
          </p:cNvPr>
          <p:cNvSpPr txBox="1"/>
          <p:nvPr/>
        </p:nvSpPr>
        <p:spPr>
          <a:xfrm>
            <a:off x="4910450" y="4090118"/>
            <a:ext cx="1971307" cy="715089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sz="360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Check</a:t>
            </a:r>
            <a:endParaRPr kumimoji="1" lang="ja-JP" altLang="en-US" sz="360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ECBD6E86-366A-8840-9236-D1BD63303241}"/>
              </a:ext>
            </a:extLst>
          </p:cNvPr>
          <p:cNvGrpSpPr/>
          <p:nvPr/>
        </p:nvGrpSpPr>
        <p:grpSpPr>
          <a:xfrm>
            <a:off x="4341465" y="2835673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61" name="右矢印 60">
              <a:extLst>
                <a:ext uri="{FF2B5EF4-FFF2-40B4-BE49-F238E27FC236}">
                  <a16:creationId xmlns:a16="http://schemas.microsoft.com/office/drawing/2014/main" id="{58C9497A-28E7-4B49-B211-D1309D08F356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2" name="右矢印 4">
              <a:extLst>
                <a:ext uri="{FF2B5EF4-FFF2-40B4-BE49-F238E27FC236}">
                  <a16:creationId xmlns:a16="http://schemas.microsoft.com/office/drawing/2014/main" id="{287AA799-9619-CF4E-BFB6-F50BBE414D17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21178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3EB645B3-DACE-E048-A35F-74316C0A7933}"/>
              </a:ext>
            </a:extLst>
          </p:cNvPr>
          <p:cNvGrpSpPr/>
          <p:nvPr/>
        </p:nvGrpSpPr>
        <p:grpSpPr>
          <a:xfrm rot="5400000">
            <a:off x="6600741" y="4029377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66" name="右矢印 65">
              <a:extLst>
                <a:ext uri="{FF2B5EF4-FFF2-40B4-BE49-F238E27FC236}">
                  <a16:creationId xmlns:a16="http://schemas.microsoft.com/office/drawing/2014/main" id="{29B0873C-A632-D344-BF7A-9F4088C73FD1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右矢印 4">
              <a:extLst>
                <a:ext uri="{FF2B5EF4-FFF2-40B4-BE49-F238E27FC236}">
                  <a16:creationId xmlns:a16="http://schemas.microsoft.com/office/drawing/2014/main" id="{D152F7CD-95B9-824D-B752-22A34CFBC2B7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3357DF31-0A64-6045-8D48-73FC0D2956E1}"/>
              </a:ext>
            </a:extLst>
          </p:cNvPr>
          <p:cNvGrpSpPr/>
          <p:nvPr/>
        </p:nvGrpSpPr>
        <p:grpSpPr>
          <a:xfrm rot="10800000">
            <a:off x="4341465" y="5254115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72" name="右矢印 71">
              <a:extLst>
                <a:ext uri="{FF2B5EF4-FFF2-40B4-BE49-F238E27FC236}">
                  <a16:creationId xmlns:a16="http://schemas.microsoft.com/office/drawing/2014/main" id="{15874E57-F355-934A-B8EB-658982059CBF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3" name="右矢印 4">
              <a:extLst>
                <a:ext uri="{FF2B5EF4-FFF2-40B4-BE49-F238E27FC236}">
                  <a16:creationId xmlns:a16="http://schemas.microsoft.com/office/drawing/2014/main" id="{A8704AD1-41F7-5A47-95F4-84D0CCA53FC4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9FCD98D5-1ABE-F04E-957E-BAEA627D69FB}"/>
              </a:ext>
            </a:extLst>
          </p:cNvPr>
          <p:cNvGrpSpPr/>
          <p:nvPr/>
        </p:nvGrpSpPr>
        <p:grpSpPr>
          <a:xfrm>
            <a:off x="397835" y="1681232"/>
            <a:ext cx="3823850" cy="2332751"/>
            <a:chOff x="397835" y="1675295"/>
            <a:chExt cx="3823850" cy="2332751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397835" y="1675295"/>
              <a:ext cx="1092525" cy="71508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ja-JP" sz="3600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360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角丸四角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2271400"/>
              <a:ext cx="3740725" cy="1736646"/>
            </a:xfrm>
            <a:prstGeom prst="roundRect">
              <a:avLst/>
            </a:prstGeom>
            <a:noFill/>
            <a:ln w="5715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B4C935B-E323-5342-B30D-24D88CB2BB90}"/>
              </a:ext>
            </a:extLst>
          </p:cNvPr>
          <p:cNvSpPr txBox="1"/>
          <p:nvPr/>
        </p:nvSpPr>
        <p:spPr>
          <a:xfrm>
            <a:off x="597125" y="2539009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・発表練習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0E38EA2C-DDBB-AB4B-A014-F13F47DAB7C2}"/>
              </a:ext>
            </a:extLst>
          </p:cNvPr>
          <p:cNvSpPr txBox="1"/>
          <p:nvPr/>
        </p:nvSpPr>
        <p:spPr>
          <a:xfrm>
            <a:off x="597125" y="4964488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予稿執筆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・感情推定要素の追加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・ロボット制御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AB8DEA6-2385-A648-984C-1B295C377F82}"/>
              </a:ext>
            </a:extLst>
          </p:cNvPr>
          <p:cNvGrpSpPr/>
          <p:nvPr/>
        </p:nvGrpSpPr>
        <p:grpSpPr>
          <a:xfrm>
            <a:off x="4910450" y="1692984"/>
            <a:ext cx="3829789" cy="2309246"/>
            <a:chOff x="4910450" y="1675294"/>
            <a:chExt cx="3829789" cy="2309246"/>
          </a:xfrm>
        </p:grpSpPr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5F0773E8-9DC1-E340-9CBF-4DE388D6C774}"/>
                </a:ext>
              </a:extLst>
            </p:cNvPr>
            <p:cNvSpPr txBox="1"/>
            <p:nvPr/>
          </p:nvSpPr>
          <p:spPr>
            <a:xfrm>
              <a:off x="4910450" y="1675294"/>
              <a:ext cx="813462" cy="71508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ja-JP" sz="3600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Do</a:t>
              </a:r>
              <a:endParaRPr kumimoji="1" lang="ja-JP" altLang="en-US" sz="360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角丸四角形 31">
              <a:extLst>
                <a:ext uri="{FF2B5EF4-FFF2-40B4-BE49-F238E27FC236}">
                  <a16:creationId xmlns:a16="http://schemas.microsoft.com/office/drawing/2014/main" id="{28543987-0570-7547-9367-AA903B45CE2F}"/>
                </a:ext>
              </a:extLst>
            </p:cNvPr>
            <p:cNvSpPr/>
            <p:nvPr/>
          </p:nvSpPr>
          <p:spPr>
            <a:xfrm>
              <a:off x="4999514" y="2247894"/>
              <a:ext cx="3740725" cy="1736646"/>
            </a:xfrm>
            <a:prstGeom prst="roundRect">
              <a:avLst/>
            </a:prstGeom>
            <a:noFill/>
            <a:ln w="5715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43" name="角丸四角形 42">
            <a:extLst>
              <a:ext uri="{FF2B5EF4-FFF2-40B4-BE49-F238E27FC236}">
                <a16:creationId xmlns:a16="http://schemas.microsoft.com/office/drawing/2014/main" id="{7B5E158C-A51E-A04E-8897-168230B50F6D}"/>
              </a:ext>
            </a:extLst>
          </p:cNvPr>
          <p:cNvSpPr/>
          <p:nvPr/>
        </p:nvSpPr>
        <p:spPr>
          <a:xfrm>
            <a:off x="4999514" y="4683702"/>
            <a:ext cx="3740725" cy="1736646"/>
          </a:xfrm>
          <a:prstGeom prst="roundRect">
            <a:avLst/>
          </a:prstGeom>
          <a:noFill/>
          <a:ln w="571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ja-JP" dirty="0"/>
              <a:t>20211112_akashi.pptx20211112_akashi.pptx</a:t>
            </a:r>
            <a:endParaRPr kumimoji="1" lang="ja-JP" altLang="en-US"/>
          </a:p>
        </p:txBody>
      </p:sp>
      <p:sp>
        <p:nvSpPr>
          <p:cNvPr id="44" name="角丸四角形 43">
            <a:extLst>
              <a:ext uri="{FF2B5EF4-FFF2-40B4-BE49-F238E27FC236}">
                <a16:creationId xmlns:a16="http://schemas.microsoft.com/office/drawing/2014/main" id="{2308E374-0D61-1E40-8AC3-E4011368474E}"/>
              </a:ext>
            </a:extLst>
          </p:cNvPr>
          <p:cNvSpPr/>
          <p:nvPr/>
        </p:nvSpPr>
        <p:spPr>
          <a:xfrm>
            <a:off x="480960" y="4696330"/>
            <a:ext cx="3740725" cy="1736646"/>
          </a:xfrm>
          <a:prstGeom prst="roundRect">
            <a:avLst/>
          </a:prstGeom>
          <a:noFill/>
          <a:ln w="571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704DD83C-9EB3-0C4F-8B03-767561617AF8}"/>
              </a:ext>
            </a:extLst>
          </p:cNvPr>
          <p:cNvSpPr txBox="1"/>
          <p:nvPr/>
        </p:nvSpPr>
        <p:spPr>
          <a:xfrm>
            <a:off x="5117085" y="2346138"/>
            <a:ext cx="34962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・サーベイ</a:t>
            </a:r>
            <a:endParaRPr kumimoji="1" lang="en-US" altLang="ja-JP" sz="2400" dirty="0"/>
          </a:p>
          <a:p>
            <a:r>
              <a:rPr kumimoji="1" lang="ja-JP" altLang="en-US" sz="2400"/>
              <a:t>・スライド作成</a:t>
            </a:r>
            <a:r>
              <a:rPr kumimoji="1" lang="en-US" altLang="ja-JP" sz="2400" dirty="0"/>
              <a:t>/</a:t>
            </a:r>
            <a:r>
              <a:rPr kumimoji="1" lang="ja-JP" altLang="en-US" sz="2400"/>
              <a:t>修正</a:t>
            </a:r>
            <a:endParaRPr kumimoji="1" lang="en-US" altLang="ja-JP" sz="2400" dirty="0"/>
          </a:p>
          <a:p>
            <a:r>
              <a:rPr kumimoji="1" lang="ja-JP" altLang="en-US" sz="2400"/>
              <a:t>・実験</a:t>
            </a:r>
            <a:endParaRPr kumimoji="1" lang="en-US" altLang="ja-JP" sz="2400" dirty="0"/>
          </a:p>
          <a:p>
            <a:r>
              <a:rPr kumimoji="1" lang="ja-JP" altLang="en-US" sz="2400"/>
              <a:t>・アンケート集計</a:t>
            </a:r>
            <a:endParaRPr kumimoji="1" lang="en-US" altLang="ja-JP" sz="2400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B71B46BB-A077-B644-9537-2F04772973B6}"/>
              </a:ext>
            </a:extLst>
          </p:cNvPr>
          <p:cNvSpPr txBox="1"/>
          <p:nvPr/>
        </p:nvSpPr>
        <p:spPr>
          <a:xfrm>
            <a:off x="5117085" y="4952394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・質疑応答が難しかった．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・実験の結果が，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想像外だった．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4AA74129-1965-59FC-59D1-F1AD2F412E2A}"/>
              </a:ext>
            </a:extLst>
          </p:cNvPr>
          <p:cNvSpPr/>
          <p:nvPr/>
        </p:nvSpPr>
        <p:spPr>
          <a:xfrm>
            <a:off x="656243" y="63570"/>
            <a:ext cx="1579792" cy="523055"/>
          </a:xfrm>
          <a:prstGeom prst="rect">
            <a:avLst/>
          </a:prstGeom>
          <a:solidFill>
            <a:schemeClr val="tx2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/>
              <a:t>テーマ</a:t>
            </a:r>
            <a:endParaRPr kumimoji="1" lang="en-US" altLang="ja-JP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015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{DC8F35D1-E404-D442-AF2A-52B4D421E384}tf16401378</Template>
  <TotalTime>37677</TotalTime>
  <Words>460</Words>
  <Application>Microsoft Office PowerPoint</Application>
  <PresentationFormat>画面に合わせる (4:3)</PresentationFormat>
  <Paragraphs>152</Paragraphs>
  <Slides>10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MS Gothic</vt:lpstr>
      <vt:lpstr>游ゴシック</vt:lpstr>
      <vt:lpstr>Arial</vt:lpstr>
      <vt:lpstr>Garamond</vt:lpstr>
      <vt:lpstr>Times New Roman</vt:lpstr>
      <vt:lpstr>Office テーマ</vt:lpstr>
      <vt:lpstr>福田 &amp; Yeoh ゼミ 進捗報告(09/01)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ご清聴ありがとうございました．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福田研ゼミ進捗報告(11/12)</dc:title>
  <dc:creator>19238901 明石　華実</dc:creator>
  <cp:lastModifiedBy>Akashi Haru</cp:lastModifiedBy>
  <cp:revision>103</cp:revision>
  <dcterms:created xsi:type="dcterms:W3CDTF">2021-11-05T11:24:13Z</dcterms:created>
  <dcterms:modified xsi:type="dcterms:W3CDTF">2023-02-13T12:11:21Z</dcterms:modified>
</cp:coreProperties>
</file>

<file path=docProps/thumbnail.jpeg>
</file>